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5"/>
  </p:notes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45"/>
    <p:restoredTop sz="94713"/>
  </p:normalViewPr>
  <p:slideViewPr>
    <p:cSldViewPr snapToGrid="0" snapToObjects="1">
      <p:cViewPr varScale="1">
        <p:scale>
          <a:sx n="108" d="100"/>
          <a:sy n="108" d="100"/>
        </p:scale>
        <p:origin x="680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notesMaster" Target="notesMasters/notesMaster1.xml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Relationship Id="rId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BE3E53-BCFC-314D-97B6-8210BAE12BA6}" type="datetimeFigureOut">
              <a:rPr lang="en-GB" smtClean="0"/>
              <a:t>20/03/2019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122A503-C1D7-3746-8C77-9F3C34919EE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291972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Relationship Id="rId3" Type="http://schemas.openxmlformats.org/officeDocument/2006/relationships/hyperlink" Target="https://www.nhs.uk/conditions/consent-to-treatment/children/" TargetMode="Externa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(</a:t>
            </a:r>
            <a:r>
              <a:rPr lang="en-US" dirty="0" smtClean="0">
                <a:hlinkClick r:id="rId3"/>
              </a:rPr>
              <a:t>https://www.nhs.uk/conditions/consent-to-treatment/children/</a:t>
            </a:r>
            <a:r>
              <a:rPr lang="en-US" dirty="0" smtClean="0"/>
              <a:t>)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22A503-C1D7-3746-8C77-9F3C34919EE5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298449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1A50DA-1492-B64C-99A9-24F6CE88EB3E}" type="datetimeFigureOut">
              <a:rPr lang="en-GB" smtClean="0"/>
              <a:t>20/03/2019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B2CF6-71F1-7F47-80B2-5FA104C69BB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66038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1A50DA-1492-B64C-99A9-24F6CE88EB3E}" type="datetimeFigureOut">
              <a:rPr lang="en-GB" smtClean="0"/>
              <a:t>20/03/2019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B2CF6-71F1-7F47-80B2-5FA104C69BB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965792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1A50DA-1492-B64C-99A9-24F6CE88EB3E}" type="datetimeFigureOut">
              <a:rPr lang="en-GB" smtClean="0"/>
              <a:t>20/03/2019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B2CF6-71F1-7F47-80B2-5FA104C69BB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083041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1A50DA-1492-B64C-99A9-24F6CE88EB3E}" type="datetimeFigureOut">
              <a:rPr lang="en-GB" smtClean="0"/>
              <a:t>20/03/2019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B2CF6-71F1-7F47-80B2-5FA104C69BB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777768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1A50DA-1492-B64C-99A9-24F6CE88EB3E}" type="datetimeFigureOut">
              <a:rPr lang="en-GB" smtClean="0"/>
              <a:t>20/03/2019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B2CF6-71F1-7F47-80B2-5FA104C69BB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578505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1A50DA-1492-B64C-99A9-24F6CE88EB3E}" type="datetimeFigureOut">
              <a:rPr lang="en-GB" smtClean="0"/>
              <a:t>20/03/2019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B2CF6-71F1-7F47-80B2-5FA104C69BB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61494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1A50DA-1492-B64C-99A9-24F6CE88EB3E}" type="datetimeFigureOut">
              <a:rPr lang="en-GB" smtClean="0"/>
              <a:t>20/03/2019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B2CF6-71F1-7F47-80B2-5FA104C69BB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100129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1A50DA-1492-B64C-99A9-24F6CE88EB3E}" type="datetimeFigureOut">
              <a:rPr lang="en-GB" smtClean="0"/>
              <a:t>20/03/2019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B2CF6-71F1-7F47-80B2-5FA104C69BB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803986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1A50DA-1492-B64C-99A9-24F6CE88EB3E}" type="datetimeFigureOut">
              <a:rPr lang="en-GB" smtClean="0"/>
              <a:t>20/03/2019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B2CF6-71F1-7F47-80B2-5FA104C69BB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64484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1A50DA-1492-B64C-99A9-24F6CE88EB3E}" type="datetimeFigureOut">
              <a:rPr lang="en-GB" smtClean="0"/>
              <a:t>20/03/2019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B2CF6-71F1-7F47-80B2-5FA104C69BB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18430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1A50DA-1492-B64C-99A9-24F6CE88EB3E}" type="datetimeFigureOut">
              <a:rPr lang="en-GB" smtClean="0"/>
              <a:t>20/03/2019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B2CF6-71F1-7F47-80B2-5FA104C69BB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334030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1A50DA-1492-B64C-99A9-24F6CE88EB3E}" type="datetimeFigureOut">
              <a:rPr lang="en-GB" smtClean="0"/>
              <a:t>20/03/2019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3B2CF6-71F1-7F47-80B2-5FA104C69BB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833823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Paediatrics </a:t>
            </a:r>
            <a:r>
              <a:rPr lang="mr-IN" dirty="0" smtClean="0"/>
              <a:t>–</a:t>
            </a:r>
            <a:r>
              <a:rPr lang="en-GB" dirty="0" smtClean="0"/>
              <a:t> Child Health Ethics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By Thomas Tay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268662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 smtClean="0"/>
              <a:t>Gillick</a:t>
            </a:r>
            <a:r>
              <a:rPr lang="en-GB" dirty="0" smtClean="0"/>
              <a:t> competent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Children under the age of 16 can consent to their own treatment if they're believed to have enough intelligence, competence and understanding to fully appreciate what's involved in their </a:t>
            </a:r>
            <a:r>
              <a:rPr lang="en-US" dirty="0" smtClean="0"/>
              <a:t>treatment </a:t>
            </a:r>
          </a:p>
        </p:txBody>
      </p:sp>
    </p:spTree>
    <p:extLst>
      <p:ext uri="{BB962C8B-B14F-4D97-AF65-F5344CB8AC3E}">
        <p14:creationId xmlns:p14="http://schemas.microsoft.com/office/powerpoint/2010/main" val="15383569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Mental capacity act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dirty="0" smtClean="0"/>
              <a:t>Applies to &gt; 16</a:t>
            </a:r>
          </a:p>
          <a:p>
            <a:r>
              <a:rPr lang="en-GB" dirty="0" smtClean="0"/>
              <a:t>5 key principles:</a:t>
            </a:r>
          </a:p>
          <a:p>
            <a:pPr lvl="1"/>
            <a:r>
              <a:rPr lang="en-GB" dirty="0"/>
              <a:t>It should be assumed that everyone can make their own decisions unless it is proved </a:t>
            </a:r>
            <a:r>
              <a:rPr lang="en-GB" dirty="0" smtClean="0"/>
              <a:t>otherwise</a:t>
            </a:r>
            <a:endParaRPr lang="en-GB" dirty="0"/>
          </a:p>
          <a:p>
            <a:pPr lvl="1"/>
            <a:r>
              <a:rPr lang="en-GB" dirty="0"/>
              <a:t>A person should have all the help and support possible to make and communicate their own decision before anyone decides that they lack capacity to make their own </a:t>
            </a:r>
            <a:r>
              <a:rPr lang="en-GB" dirty="0" smtClean="0"/>
              <a:t>decision</a:t>
            </a:r>
            <a:endParaRPr lang="en-GB" dirty="0"/>
          </a:p>
          <a:p>
            <a:pPr lvl="1"/>
            <a:r>
              <a:rPr lang="en-GB" dirty="0"/>
              <a:t>A </a:t>
            </a:r>
            <a:r>
              <a:rPr lang="en-GB" dirty="0" smtClean="0"/>
              <a:t>person </a:t>
            </a:r>
            <a:r>
              <a:rPr lang="en-GB" dirty="0"/>
              <a:t>should not be treated as lacking capacity just because they make an unwise </a:t>
            </a:r>
            <a:r>
              <a:rPr lang="en-GB" dirty="0" smtClean="0"/>
              <a:t>decision</a:t>
            </a:r>
            <a:endParaRPr lang="en-GB" dirty="0"/>
          </a:p>
          <a:p>
            <a:pPr lvl="1"/>
            <a:r>
              <a:rPr lang="en-GB" dirty="0"/>
              <a:t>Actions or decisions carried out on behalf of someone who lacks capacity must be in their best </a:t>
            </a:r>
            <a:r>
              <a:rPr lang="en-GB" dirty="0" smtClean="0"/>
              <a:t>interests</a:t>
            </a:r>
            <a:endParaRPr lang="en-GB" dirty="0"/>
          </a:p>
          <a:p>
            <a:pPr lvl="1"/>
            <a:r>
              <a:rPr lang="en-GB" dirty="0"/>
              <a:t>Actions or decisions carried out on behalf of someone who lacks capacity should limit their rights and freedom of action as little as </a:t>
            </a:r>
            <a:r>
              <a:rPr lang="en-GB" dirty="0" smtClean="0"/>
              <a:t>possible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363531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1172</TotalTime>
  <Words>146</Words>
  <Application>Microsoft Macintosh PowerPoint</Application>
  <PresentationFormat>Widescreen</PresentationFormat>
  <Paragraphs>14</Paragraphs>
  <Slides>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Calibri</vt:lpstr>
      <vt:lpstr>Calibri Light</vt:lpstr>
      <vt:lpstr>Mangal</vt:lpstr>
      <vt:lpstr>Arial</vt:lpstr>
      <vt:lpstr>Office Theme</vt:lpstr>
      <vt:lpstr>Paediatrics – Child Health Ethics</vt:lpstr>
      <vt:lpstr>Gillick competent</vt:lpstr>
      <vt:lpstr>Mental capacity act</vt:lpstr>
    </vt:vector>
  </TitlesOfParts>
  <Company/>
  <LinksUpToDate>false</LinksUpToDate>
  <SharedDoc>false</SharedDoc>
  <HyperlinksChanged>false</HyperlinksChanged>
  <AppVersion>15.0026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Paediatrics – Child Health Ethics</dc:title>
  <dc:creator>Thomas Tay (UG)</dc:creator>
  <cp:lastModifiedBy>Thomas Tay (UG)</cp:lastModifiedBy>
  <cp:revision>2</cp:revision>
  <dcterms:created xsi:type="dcterms:W3CDTF">2019-03-20T13:47:55Z</dcterms:created>
  <dcterms:modified xsi:type="dcterms:W3CDTF">2019-03-21T09:20:37Z</dcterms:modified>
</cp:coreProperties>
</file>